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10058400" cx="7772400"/>
  <p:notesSz cx="6858000" cy="9144000"/>
  <p:embeddedFontLst>
    <p:embeddedFont>
      <p:font typeface="Halant"/>
      <p:regular r:id="rId20"/>
      <p:bold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806c06e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806c06e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19daa7f388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19daa7f38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9daa7f388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9daa7f388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19daa7f388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19daa7f38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19daa7f388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19daa7f388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19daa7f38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19daa7f3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0b806c06ec_1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0b806c06ec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0b806c06ec_1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0b806c06ec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0b806c06ec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0b806c06e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0b806c06ec_1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0b806c06ec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13a0e4745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13a0e474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13a0e47455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13a0e4745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13a0e47455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13a0e4745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3a0e47455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3a0e4745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www.worldhistory.org/Aztec_Sacrifice/" TargetMode="External"/><Relationship Id="rId10" Type="http://schemas.openxmlformats.org/officeDocument/2006/relationships/hyperlink" Target="https://www.worldhistory.org/Aztec_Sacrifice/" TargetMode="External"/><Relationship Id="rId12"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www.worldhistory.org/Aztec_Sacrifice/" TargetMode="External"/><Relationship Id="rId9" Type="http://schemas.openxmlformats.org/officeDocument/2006/relationships/hyperlink" Target="https://courses.lumenlearning.com/suny-hccc-worldcivilization/chapter/aztec-religion/" TargetMode="External"/><Relationship Id="rId5" Type="http://schemas.openxmlformats.org/officeDocument/2006/relationships/hyperlink" Target="https://www.mexicolore.co.uk/aztecs/you-contribute/aztec-social-classes" TargetMode="External"/><Relationship Id="rId6" Type="http://schemas.openxmlformats.org/officeDocument/2006/relationships/hyperlink" Target="https://community.oerproject.com/b/blog/posts/aztec-power-revealed-mexica-tribute-lists#:~:text=Throughout%20the%20fifteenth%20and%20early,capital%2C%20Tenochtitlan%2C%20as%20tribute." TargetMode="External"/><Relationship Id="rId7" Type="http://schemas.openxmlformats.org/officeDocument/2006/relationships/hyperlink" Target="https://www.worldhistory.org/article/896/the-aztec-calendar/" TargetMode="External"/><Relationship Id="rId8" Type="http://schemas.openxmlformats.org/officeDocument/2006/relationships/hyperlink" Target="https://library.fiveable.me/key-terms/ap-world/chinampa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Guided Notes</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8" name="Google Shape;58;p13"/>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Supporting Question: </a:t>
            </a:r>
            <a:r>
              <a:rPr b="1" lang="en" sz="1200">
                <a:solidFill>
                  <a:schemeClr val="dk1"/>
                </a:solidFill>
                <a:latin typeface="Inter"/>
                <a:ea typeface="Inter"/>
                <a:cs typeface="Inter"/>
                <a:sym typeface="Inter"/>
              </a:rPr>
              <a:t>How</a:t>
            </a:r>
            <a:r>
              <a:rPr b="1" lang="en" sz="1200">
                <a:solidFill>
                  <a:schemeClr val="dk1"/>
                </a:solidFill>
                <a:latin typeface="Inter"/>
                <a:ea typeface="Inter"/>
                <a:cs typeface="Inter"/>
                <a:sym typeface="Inter"/>
              </a:rPr>
              <a:t> did the Aztecs develop a strong centralized society?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How did the Aztec Empire expand?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Explain the Tribute System in your own words.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Quickwrite! Why do you think the Aztecs used the Tribute System in their conquest?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Identify and explain 2 Innovations from the Aztec Empire.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9" name="Google Shape;59;p13"/>
          <p:cNvSpPr txBox="1"/>
          <p:nvPr/>
        </p:nvSpPr>
        <p:spPr>
          <a:xfrm>
            <a:off x="671900" y="16538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60" name="Google Shape;60;p13"/>
          <p:cNvSpPr txBox="1"/>
          <p:nvPr/>
        </p:nvSpPr>
        <p:spPr>
          <a:xfrm>
            <a:off x="671850" y="3547800"/>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61" name="Google Shape;61;p13"/>
          <p:cNvSpPr txBox="1"/>
          <p:nvPr/>
        </p:nvSpPr>
        <p:spPr>
          <a:xfrm>
            <a:off x="671900" y="53876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62" name="Google Shape;62;p13"/>
          <p:cNvSpPr txBox="1"/>
          <p:nvPr/>
        </p:nvSpPr>
        <p:spPr>
          <a:xfrm>
            <a:off x="671900" y="72926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63" name="Google Shape;63;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65" name="Google Shape;165;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22"/>
          <p:cNvSpPr txBox="1"/>
          <p:nvPr/>
        </p:nvSpPr>
        <p:spPr>
          <a:xfrm>
            <a:off x="594300" y="6552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highlight>
                  <a:srgbClr val="38E0A4"/>
                </a:highlight>
                <a:latin typeface="Inter"/>
                <a:ea typeface="Inter"/>
                <a:cs typeface="Inter"/>
                <a:sym typeface="Inter"/>
                <a:hlinkClick r:id="rId6"/>
              </a:rPr>
              <a:t>Aztec Tribute System</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Aztec tribute system was a way for the Aztecs to essentially tax their neighbors and those they conquered by having them send luxury goods to their capital, Tenochtitlan. This system was adopted from the city-state of Azcapotzalo, which had been in power prior to the Aztecs.They created a Triple-Alliance with the Tlacopan and Texcoco to defeat Azcapotzalo, and relied on this alliance for their tribute collection.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tribute system </a:t>
            </a:r>
            <a:r>
              <a:rPr b="1" lang="en" sz="1200">
                <a:solidFill>
                  <a:srgbClr val="E95C3D"/>
                </a:solidFill>
                <a:latin typeface="Inter"/>
                <a:ea typeface="Inter"/>
                <a:cs typeface="Inter"/>
                <a:sym typeface="Inter"/>
              </a:rPr>
              <a:t>allowed</a:t>
            </a:r>
            <a:r>
              <a:rPr b="1" lang="en" sz="1200">
                <a:solidFill>
                  <a:srgbClr val="E95C3D"/>
                </a:solidFill>
                <a:latin typeface="Inter"/>
                <a:ea typeface="Inter"/>
                <a:cs typeface="Inter"/>
                <a:sym typeface="Inter"/>
              </a:rPr>
              <a:t> the Aztecs to display their might through military conquest and the subsequent collection of wealth. It was a way to maintain power by keeping the elite nobility happy with the ruler. They would be the recipients of many of the luxury goods and in turn would support the emperor by being tax-collectors, warriors, judges, priests, scribes, and treasurers among other important roles.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75" name="Google Shape;175;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8" name="Google Shape;178;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9" name="Google Shape;179;p23"/>
          <p:cNvSpPr txBox="1"/>
          <p:nvPr/>
        </p:nvSpPr>
        <p:spPr>
          <a:xfrm>
            <a:off x="594300" y="655288"/>
            <a:ext cx="6583800" cy="7803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highlight>
                  <a:srgbClr val="38E0A4"/>
                </a:highlight>
                <a:latin typeface="Inter"/>
                <a:ea typeface="Inter"/>
                <a:cs typeface="Inter"/>
                <a:sym typeface="Inter"/>
                <a:hlinkClick r:id="rId7"/>
              </a:rPr>
              <a:t>Calendar</a:t>
            </a:r>
            <a:endParaRPr sz="1200">
              <a:solidFill>
                <a:schemeClr val="dk1"/>
              </a:solidFill>
              <a:highlight>
                <a:srgbClr val="38E0A4"/>
              </a:highlight>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Aztec calendar is thought to be based on astronomy and was based on the calendar created by the Olmecs. They had two different calendars- the “counting of the days” and the “counting of the years.” They calendars were heavily influenced by religion, as the different days of the cycle and different years of the cycle had specific deities. </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calendar system made it easy to keep track of </a:t>
            </a:r>
            <a:r>
              <a:rPr b="1" lang="en" sz="1200">
                <a:solidFill>
                  <a:srgbClr val="E95C3D"/>
                </a:solidFill>
                <a:latin typeface="Inter"/>
                <a:ea typeface="Inter"/>
                <a:cs typeface="Inter"/>
                <a:sym typeface="Inter"/>
              </a:rPr>
              <a:t>specific</a:t>
            </a:r>
            <a:r>
              <a:rPr b="1" lang="en" sz="1200">
                <a:solidFill>
                  <a:srgbClr val="E95C3D"/>
                </a:solidFill>
                <a:latin typeface="Inter"/>
                <a:ea typeface="Inter"/>
                <a:cs typeface="Inter"/>
                <a:sym typeface="Inter"/>
              </a:rPr>
              <a:t> events, dates, people, etc. It also reinforced the importance of religion in the Aztec empire as everything coincided with a specific god. There were even official diviners who interpreted the dates and determined which </a:t>
            </a:r>
            <a:r>
              <a:rPr b="1" lang="en" sz="1200">
                <a:solidFill>
                  <a:srgbClr val="E95C3D"/>
                </a:solidFill>
                <a:latin typeface="Inter"/>
                <a:ea typeface="Inter"/>
                <a:cs typeface="Inter"/>
                <a:sym typeface="Inter"/>
              </a:rPr>
              <a:t>would</a:t>
            </a:r>
            <a:r>
              <a:rPr b="1" lang="en" sz="1200">
                <a:solidFill>
                  <a:srgbClr val="E95C3D"/>
                </a:solidFill>
                <a:latin typeface="Inter"/>
                <a:ea typeface="Inter"/>
                <a:cs typeface="Inter"/>
                <a:sym typeface="Inter"/>
              </a:rPr>
              <a:t> be best for marriages, planting crops, etc.</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85" name="Google Shape;185;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9" name="Google Shape;189;p24"/>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highlight>
                  <a:srgbClr val="38E0A4"/>
                </a:highlight>
                <a:latin typeface="Inter"/>
                <a:ea typeface="Inter"/>
                <a:cs typeface="Inter"/>
                <a:sym typeface="Inter"/>
                <a:hlinkClick r:id="rId8"/>
              </a:rPr>
              <a:t>Chinampas</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Chinampas were created by the Aztecs to allow agriculture to be efficiently grown around the capital, which was essentially on a lake.These were floating gardens, and made it possible for the Aztecs to have a consistent food </a:t>
            </a:r>
            <a:r>
              <a:rPr b="1" lang="en" sz="1200">
                <a:solidFill>
                  <a:srgbClr val="E95C3D"/>
                </a:solidFill>
                <a:latin typeface="Inter"/>
                <a:ea typeface="Inter"/>
                <a:cs typeface="Inter"/>
                <a:sym typeface="Inter"/>
              </a:rPr>
              <a:t>supply</a:t>
            </a:r>
            <a:r>
              <a:rPr b="1" lang="en" sz="1200">
                <a:solidFill>
                  <a:srgbClr val="E95C3D"/>
                </a:solidFill>
                <a:latin typeface="Inter"/>
                <a:ea typeface="Inter"/>
                <a:cs typeface="Inter"/>
                <a:sym typeface="Inter"/>
              </a:rPr>
              <a: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Access to dependable and consistent </a:t>
            </a:r>
            <a:r>
              <a:rPr b="1" lang="en" sz="1200">
                <a:solidFill>
                  <a:srgbClr val="E95C3D"/>
                </a:solidFill>
                <a:latin typeface="Inter"/>
                <a:ea typeface="Inter"/>
                <a:cs typeface="Inter"/>
                <a:sym typeface="Inter"/>
              </a:rPr>
              <a:t>agriculture</a:t>
            </a:r>
            <a:r>
              <a:rPr b="1" lang="en" sz="1200">
                <a:solidFill>
                  <a:srgbClr val="E95C3D"/>
                </a:solidFill>
                <a:latin typeface="Inter"/>
                <a:ea typeface="Inter"/>
                <a:cs typeface="Inter"/>
                <a:sym typeface="Inter"/>
              </a:rPr>
              <a:t> is key to the success of any empire. The surplus of food made it possible for the social hierarchy of the Aztec empire to grow and diversity, as not everyone needed to farm to feed the population. It also made it possible for conquest and expansion as they could feed their armies.</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sp>
        <p:nvSpPr>
          <p:cNvPr id="194" name="Google Shape;194;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95" name="Google Shape;195;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8" name="Google Shape;198;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9" name="Google Shape;199;p25"/>
          <p:cNvSpPr txBox="1"/>
          <p:nvPr/>
        </p:nvSpPr>
        <p:spPr>
          <a:xfrm>
            <a:off x="594300" y="655288"/>
            <a:ext cx="6583800" cy="822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highlight>
                  <a:srgbClr val="38E0A4"/>
                </a:highlight>
                <a:latin typeface="Inter"/>
                <a:ea typeface="Inter"/>
                <a:cs typeface="Inter"/>
                <a:sym typeface="Inter"/>
                <a:hlinkClick r:id="rId9"/>
              </a:rPr>
              <a:t>Aztec Culture &amp; Religion</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Aztecs worshipped numerous gods that had their own significance and importance to the empire.They had two different representations of the supernatural: the tētl (essentially a force that was omnipresent, often misinterpreted by the Europeans as God) and tēixiptla (the physical manifestation of the gods, such as idols, statues, etc.) They believed in three realms- the earth itself, an underworld, and the realm of the sky. Some of the gods they worshiped originated in older civilizations such as the Olmecs.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presence of numerous deities in their religion further solidified numerous aspects of the state as the gods permeated many facets of Aztec society. The priests were also significant, as they held a lot of power and respect in the empire. The </a:t>
            </a:r>
            <a:r>
              <a:rPr b="1" lang="en" sz="1200">
                <a:solidFill>
                  <a:srgbClr val="E95C3D"/>
                </a:solidFill>
                <a:latin typeface="Inter"/>
                <a:ea typeface="Inter"/>
                <a:cs typeface="Inter"/>
                <a:sym typeface="Inter"/>
              </a:rPr>
              <a:t>architecture</a:t>
            </a:r>
            <a:r>
              <a:rPr b="1" lang="en" sz="1200">
                <a:solidFill>
                  <a:srgbClr val="E95C3D"/>
                </a:solidFill>
                <a:latin typeface="Inter"/>
                <a:ea typeface="Inter"/>
                <a:cs typeface="Inter"/>
                <a:sym typeface="Inter"/>
              </a:rPr>
              <a:t> built for religious purposes, namely temples and religious houses, were often huge displays of wealth and power, </a:t>
            </a:r>
            <a:r>
              <a:rPr b="1" lang="en" sz="1200">
                <a:solidFill>
                  <a:srgbClr val="E95C3D"/>
                </a:solidFill>
                <a:latin typeface="Inter"/>
                <a:ea typeface="Inter"/>
                <a:cs typeface="Inter"/>
                <a:sym typeface="Inter"/>
              </a:rPr>
              <a:t>signifying</a:t>
            </a:r>
            <a:r>
              <a:rPr b="1" lang="en" sz="1200">
                <a:solidFill>
                  <a:srgbClr val="E95C3D"/>
                </a:solidFill>
                <a:latin typeface="Inter"/>
                <a:ea typeface="Inter"/>
                <a:cs typeface="Inter"/>
                <a:sym typeface="Inter"/>
              </a:rPr>
              <a:t> not only the power of the religion itself but also of the government.</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205" name="Google Shape;205;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6" name="Google Shape;20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7" name="Google Shape;20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8" name="Google Shape;208;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9" name="Google Shape;209;p26"/>
          <p:cNvSpPr txBox="1"/>
          <p:nvPr/>
        </p:nvSpPr>
        <p:spPr>
          <a:xfrm>
            <a:off x="594300" y="655288"/>
            <a:ext cx="6583800" cy="801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highlight>
                  <a:srgbClr val="38E0A4"/>
                </a:highlight>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Human sacrifices were not only practiced by the Aztecs or even invented by them. There is a history of human sacrifice in Mesoamerican culture going back to the Olmecs, who practiced human sacrifice on top of their pyramids, as well as the Maya and Toltecs. It was considered significant because it was a way to repay the gods for the sacrifices that they made for the creation of the earth, and it kept the sun coming up every day.</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This is an example of how the Aztecs were deeply rooted in their religious beliefs. Because this was such a strong part of their culture, it was an honor to be sacrificed, and this created a sense of respect for the gods, and, likely, the rulers that the gods appointed to rule.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Guided Notes</a:t>
            </a:r>
            <a:endParaRPr sz="2400">
              <a:solidFill>
                <a:schemeClr val="dk1"/>
              </a:solidFill>
              <a:latin typeface="Halant"/>
              <a:ea typeface="Halant"/>
              <a:cs typeface="Halant"/>
              <a:sym typeface="Halant"/>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2" name="Google Shape;72;p14"/>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Supporting Question: How did the Aztecs develop a strong centralized society?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Draw the social hierarchy of the Aztec Empire below with names and </a:t>
            </a:r>
            <a:r>
              <a:rPr lang="en" sz="1200">
                <a:solidFill>
                  <a:schemeClr val="dk1"/>
                </a:solidFill>
                <a:latin typeface="Inter"/>
                <a:ea typeface="Inter"/>
                <a:cs typeface="Inter"/>
                <a:sym typeface="Inter"/>
              </a:rPr>
              <a:t>descriptions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are two important gods in the Aztec culture?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Explain the significance of ritual sacrifice to Aztec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3" name="Google Shape;73;p14"/>
          <p:cNvSpPr txBox="1"/>
          <p:nvPr/>
        </p:nvSpPr>
        <p:spPr>
          <a:xfrm>
            <a:off x="671850" y="1733525"/>
            <a:ext cx="6428700" cy="3635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4" name="Google Shape;74;p14"/>
          <p:cNvSpPr txBox="1"/>
          <p:nvPr/>
        </p:nvSpPr>
        <p:spPr>
          <a:xfrm>
            <a:off x="673200" y="5886450"/>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5" name="Google Shape;75;p14"/>
          <p:cNvSpPr txBox="1"/>
          <p:nvPr/>
        </p:nvSpPr>
        <p:spPr>
          <a:xfrm>
            <a:off x="671900" y="79022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6" name="Google Shape;7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sp>
        <p:nvSpPr>
          <p:cNvPr id="81" name="Google Shape;81;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Codex Azcatitlan Analysis</a:t>
            </a:r>
            <a:endParaRPr sz="2400">
              <a:solidFill>
                <a:schemeClr val="dk1"/>
              </a:solidFill>
              <a:latin typeface="Halant"/>
              <a:ea typeface="Halant"/>
              <a:cs typeface="Halant"/>
              <a:sym typeface="Halant"/>
            </a:endParaRPr>
          </a:p>
        </p:txBody>
      </p:sp>
      <p:pic>
        <p:nvPicPr>
          <p:cNvPr id="82" name="Google Shape;82;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3" name="Google Shape;83;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4" name="Google Shape;84;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5" name="Google Shape;85;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6" name="Google Shape;86;p15"/>
          <p:cNvSpPr txBox="1"/>
          <p:nvPr/>
        </p:nvSpPr>
        <p:spPr>
          <a:xfrm>
            <a:off x="594300" y="655288"/>
            <a:ext cx="6583800" cy="801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Using the images from the Codex Azcatitlan,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historians learn about the culture of the Aztecs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historians learn about the expansion of the Aztec empire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can historians learn about social hierarchy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7" name="Google Shape;87;p15"/>
          <p:cNvSpPr txBox="1"/>
          <p:nvPr/>
        </p:nvSpPr>
        <p:spPr>
          <a:xfrm>
            <a:off x="812725" y="14918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88" name="Google Shape;88;p15"/>
          <p:cNvSpPr txBox="1"/>
          <p:nvPr/>
        </p:nvSpPr>
        <p:spPr>
          <a:xfrm>
            <a:off x="812725" y="40064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89" name="Google Shape;89;p15"/>
          <p:cNvSpPr txBox="1"/>
          <p:nvPr/>
        </p:nvSpPr>
        <p:spPr>
          <a:xfrm>
            <a:off x="812725" y="62924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6"/>
          <p:cNvSpPr txBox="1"/>
          <p:nvPr/>
        </p:nvSpPr>
        <p:spPr>
          <a:xfrm>
            <a:off x="594300" y="655288"/>
            <a:ext cx="6583800" cy="7379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a:t>
            </a:r>
            <a:r>
              <a:rPr lang="en" sz="1200">
                <a:solidFill>
                  <a:schemeClr val="dk1"/>
                </a:solidFill>
                <a:latin typeface="Inter"/>
                <a:ea typeface="Inter"/>
                <a:cs typeface="Inter"/>
                <a:sym typeface="Inter"/>
              </a:rPr>
              <a:t>based</a:t>
            </a:r>
            <a:r>
              <a:rPr lang="en" sz="1200">
                <a:solidFill>
                  <a:schemeClr val="dk1"/>
                </a:solidFill>
                <a:latin typeface="Inter"/>
                <a:ea typeface="Inter"/>
                <a:cs typeface="Inter"/>
                <a:sym typeface="Inter"/>
              </a:rPr>
              <a:t>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Aztec Social Hierarchy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a:t>
            </a:r>
            <a:r>
              <a:rPr lang="en" sz="1200" u="sng">
                <a:solidFill>
                  <a:schemeClr val="hlink"/>
                </a:solidFill>
                <a:latin typeface="Inter"/>
                <a:ea typeface="Inter"/>
                <a:cs typeface="Inter"/>
                <a:sym typeface="Inter"/>
                <a:hlinkClick r:id="rId11"/>
              </a:rPr>
              <a:t>Sacrifices</a:t>
            </a:r>
            <a:r>
              <a:rPr lang="en" sz="1200" u="sng">
                <a:solidFill>
                  <a:schemeClr val="hlink"/>
                </a:solidFill>
                <a:latin typeface="Inter"/>
                <a:ea typeface="Inter"/>
                <a:cs typeface="Inter"/>
                <a:sym typeface="Inter"/>
                <a:hlinkClick r:id="rId12"/>
              </a:rPr>
              <a:t>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a:t>
            </a:r>
            <a:r>
              <a:rPr lang="en" sz="1200">
                <a:solidFill>
                  <a:schemeClr val="dk1"/>
                </a:solidFill>
                <a:latin typeface="Inter"/>
                <a:ea typeface="Inter"/>
                <a:cs typeface="Inter"/>
                <a:sym typeface="Inter"/>
              </a:rPr>
              <a:t>context</a:t>
            </a:r>
            <a:r>
              <a:rPr lang="en" sz="1200">
                <a:solidFill>
                  <a:schemeClr val="dk1"/>
                </a:solidFill>
                <a:latin typeface="Inter"/>
                <a:ea typeface="Inter"/>
                <a:cs typeface="Inter"/>
                <a:sym typeface="Inter"/>
              </a:rPr>
              <a:t> for your researched topic. (How did this develop in MesoAmerica- how may it be based on past civilizations, etc.?)</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05" name="Google Shape;10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7"/>
          <p:cNvSpPr txBox="1"/>
          <p:nvPr/>
        </p:nvSpPr>
        <p:spPr>
          <a:xfrm>
            <a:off x="594300" y="655288"/>
            <a:ext cx="6583800" cy="206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In the space below, create your codex page. Remember, it should tell a story that illustrates the most important details of your researched topic!</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lang="en" sz="1200">
                <a:solidFill>
                  <a:schemeClr val="dk1"/>
                </a:solidFill>
                <a:latin typeface="Inter"/>
                <a:ea typeface="Inter"/>
                <a:cs typeface="Inter"/>
                <a:sym typeface="Inter"/>
              </a:rPr>
              <a:t>Chosen Topic:</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Guided Notes</a:t>
            </a:r>
            <a:endParaRPr sz="2400">
              <a:solidFill>
                <a:schemeClr val="dk1"/>
              </a:solidFill>
              <a:latin typeface="Halant"/>
              <a:ea typeface="Halant"/>
              <a:cs typeface="Halant"/>
              <a:sym typeface="Halant"/>
            </a:endParaRPr>
          </a:p>
        </p:txBody>
      </p:sp>
      <p:pic>
        <p:nvPicPr>
          <p:cNvPr id="115" name="Google Shape;11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7" name="Google Shape;117;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8" name="Google Shape;118;p18"/>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Supporting Question: How did the Aztecs develop a strong centralized society?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Say-it-in-6: How did the Aztec Empire expand?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Explain the Tribute System in your own words.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Quickwrite! Why do you think the Aztecs used the Tribute System in their conquest?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Explain how the chinampas were used by the Aztecs to adapt to their environment..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19" name="Google Shape;119;p18"/>
          <p:cNvSpPr txBox="1"/>
          <p:nvPr/>
        </p:nvSpPr>
        <p:spPr>
          <a:xfrm>
            <a:off x="671900" y="16538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Aztecs expand through war and conquest</a:t>
            </a:r>
            <a:endParaRPr b="1" sz="1200">
              <a:solidFill>
                <a:srgbClr val="E95C3D"/>
              </a:solidFill>
              <a:latin typeface="Inter"/>
              <a:ea typeface="Inter"/>
              <a:cs typeface="Inter"/>
              <a:sym typeface="Inter"/>
            </a:endParaRPr>
          </a:p>
        </p:txBody>
      </p:sp>
      <p:sp>
        <p:nvSpPr>
          <p:cNvPr id="120" name="Google Shape;120;p18"/>
          <p:cNvSpPr txBox="1"/>
          <p:nvPr/>
        </p:nvSpPr>
        <p:spPr>
          <a:xfrm>
            <a:off x="671850" y="3547800"/>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After conquering another group of people, the Aztecs used the tribute system as a sort of tax where the people they took over had to provide different goods to the Aztecs.</a:t>
            </a:r>
            <a:endParaRPr b="1" sz="1200">
              <a:solidFill>
                <a:srgbClr val="E95C3D"/>
              </a:solidFill>
              <a:latin typeface="Inter"/>
              <a:ea typeface="Inter"/>
              <a:cs typeface="Inter"/>
              <a:sym typeface="Inter"/>
            </a:endParaRPr>
          </a:p>
        </p:txBody>
      </p:sp>
      <p:sp>
        <p:nvSpPr>
          <p:cNvPr id="121" name="Google Shape;121;p18"/>
          <p:cNvSpPr txBox="1"/>
          <p:nvPr/>
        </p:nvSpPr>
        <p:spPr>
          <a:xfrm>
            <a:off x="671900" y="53876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tribute system made it easier to keep track of those they conquered and provided them with a benefit beyond simply taking over the land and people of that area.</a:t>
            </a:r>
            <a:endParaRPr b="1" sz="1200">
              <a:solidFill>
                <a:srgbClr val="E95C3D"/>
              </a:solidFill>
              <a:latin typeface="Inter"/>
              <a:ea typeface="Inter"/>
              <a:cs typeface="Inter"/>
              <a:sym typeface="Inter"/>
            </a:endParaRPr>
          </a:p>
        </p:txBody>
      </p:sp>
      <p:sp>
        <p:nvSpPr>
          <p:cNvPr id="122" name="Google Shape;122;p18"/>
          <p:cNvSpPr txBox="1"/>
          <p:nvPr/>
        </p:nvSpPr>
        <p:spPr>
          <a:xfrm>
            <a:off x="671900" y="72926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order to have agriculture on the lake, they had to develop chinampas, which were essentially floating gardens.</a:t>
            </a:r>
            <a:endParaRPr b="1" sz="1200">
              <a:solidFill>
                <a:srgbClr val="E95C3D"/>
              </a:solidFill>
              <a:latin typeface="Inter"/>
              <a:ea typeface="Inter"/>
              <a:cs typeface="Inter"/>
              <a:sym typeface="Inter"/>
            </a:endParaRPr>
          </a:p>
        </p:txBody>
      </p:sp>
      <p:sp>
        <p:nvSpPr>
          <p:cNvPr id="123" name="Google Shape;12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Guided Notes</a:t>
            </a:r>
            <a:endParaRPr sz="2400">
              <a:solidFill>
                <a:schemeClr val="dk1"/>
              </a:solidFill>
              <a:latin typeface="Halant"/>
              <a:ea typeface="Halant"/>
              <a:cs typeface="Halant"/>
              <a:sym typeface="Halant"/>
            </a:endParaRPr>
          </a:p>
        </p:txBody>
      </p:sp>
      <p:pic>
        <p:nvPicPr>
          <p:cNvPr id="129" name="Google Shape;129;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19"/>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Supporting Question: How did the Aztecs develop a strong centralized society?</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Draw the social hierarchy of the Aztec Empire below with names and descriptions.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are two important gods in the Aztec culture?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Explain the significance of ritual sacrifice to Aztec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33" name="Google Shape;133;p19"/>
          <p:cNvSpPr txBox="1"/>
          <p:nvPr/>
        </p:nvSpPr>
        <p:spPr>
          <a:xfrm>
            <a:off x="671850" y="1733525"/>
            <a:ext cx="6428700" cy="3635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Warriors- held a high position within society as their skills enabled the expansion of the empire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Priests- held an elite position in society and played a key role in the religious ceremonies and practices of the Aztecs</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Artisans &amp; Merchants- played a significant role in the economy of the state as they </a:t>
            </a:r>
            <a:r>
              <a:rPr b="1" lang="en" sz="1200">
                <a:solidFill>
                  <a:srgbClr val="E95C3D"/>
                </a:solidFill>
                <a:latin typeface="Inter"/>
                <a:ea typeface="Inter"/>
                <a:cs typeface="Inter"/>
                <a:sym typeface="Inter"/>
              </a:rPr>
              <a:t>participate</a:t>
            </a:r>
            <a:r>
              <a:rPr b="1" lang="en" sz="1200">
                <a:solidFill>
                  <a:srgbClr val="E95C3D"/>
                </a:solidFill>
                <a:latin typeface="Inter"/>
                <a:ea typeface="Inter"/>
                <a:cs typeface="Inter"/>
                <a:sym typeface="Inter"/>
              </a:rPr>
              <a:t> in long-distance trade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Cultivators- common people who provided the key foundations of the empire by growing crops and participating in public works projects such as building temples, irrigation systems, etc.</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Slaves- almost all Mexica people that were sold into slavery as children or forced into slavery as punishment for crimes; many of them were domestic servants.</a:t>
            </a:r>
            <a:endParaRPr b="1" sz="1200">
              <a:solidFill>
                <a:srgbClr val="E95C3D"/>
              </a:solidFill>
              <a:latin typeface="Inter"/>
              <a:ea typeface="Inter"/>
              <a:cs typeface="Inter"/>
              <a:sym typeface="Inter"/>
            </a:endParaRPr>
          </a:p>
        </p:txBody>
      </p:sp>
      <p:sp>
        <p:nvSpPr>
          <p:cNvPr id="134" name="Google Shape;134;p19"/>
          <p:cNvSpPr txBox="1"/>
          <p:nvPr/>
        </p:nvSpPr>
        <p:spPr>
          <a:xfrm>
            <a:off x="673200" y="5886450"/>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Tezcatlipoca- the god who controlled life and death and was the god of the warriors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Quetzalcoatl- “feathered serpent” who oversaw arts, crafts, and agriculture </a:t>
            </a:r>
            <a:endParaRPr b="1" sz="1200">
              <a:solidFill>
                <a:srgbClr val="E95C3D"/>
              </a:solidFill>
              <a:latin typeface="Inter"/>
              <a:ea typeface="Inter"/>
              <a:cs typeface="Inter"/>
              <a:sym typeface="Inter"/>
            </a:endParaRPr>
          </a:p>
        </p:txBody>
      </p:sp>
      <p:sp>
        <p:nvSpPr>
          <p:cNvPr id="135" name="Google Shape;135;p19"/>
          <p:cNvSpPr txBox="1"/>
          <p:nvPr/>
        </p:nvSpPr>
        <p:spPr>
          <a:xfrm>
            <a:off x="671900" y="7902275"/>
            <a:ext cx="6428700" cy="148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Aztecs believed that human sacrifices were required in order for the sun to rise the next day.</a:t>
            </a:r>
            <a:endParaRPr b="1" sz="1200">
              <a:solidFill>
                <a:srgbClr val="E95C3D"/>
              </a:solidFill>
              <a:latin typeface="Inter"/>
              <a:ea typeface="Inter"/>
              <a:cs typeface="Inter"/>
              <a:sym typeface="Inter"/>
            </a:endParaRPr>
          </a:p>
        </p:txBody>
      </p:sp>
      <p:sp>
        <p:nvSpPr>
          <p:cNvPr id="136" name="Google Shape;13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Codex Azcatitlan Analysis</a:t>
            </a:r>
            <a:endParaRPr sz="2400">
              <a:solidFill>
                <a:schemeClr val="dk1"/>
              </a:solidFill>
              <a:latin typeface="Halant"/>
              <a:ea typeface="Halant"/>
              <a:cs typeface="Halant"/>
              <a:sym typeface="Halant"/>
            </a:endParaRPr>
          </a:p>
        </p:txBody>
      </p:sp>
      <p:pic>
        <p:nvPicPr>
          <p:cNvPr id="142" name="Google Shape;14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6" name="Google Shape;146;p20"/>
          <p:cNvSpPr txBox="1"/>
          <p:nvPr/>
        </p:nvSpPr>
        <p:spPr>
          <a:xfrm>
            <a:off x="594300" y="655288"/>
            <a:ext cx="6583800" cy="801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Using the images from the Codex Azcatitlan,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historians learn about the culture of the Aztecs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historians learn about the expansion of the Aztec empire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can historians learn about social hierarchy from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7" name="Google Shape;147;p20"/>
          <p:cNvSpPr txBox="1"/>
          <p:nvPr/>
        </p:nvSpPr>
        <p:spPr>
          <a:xfrm>
            <a:off x="812725" y="14918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Aztecs were very connected to other foreign groups as evidenced by their expansion and conquest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Aztecs used human sacrifice as an important feature of their culture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Warriors were important in society as evidenced by the gloficiation of conquest in these images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8" name="Google Shape;148;p20"/>
          <p:cNvSpPr txBox="1"/>
          <p:nvPr/>
        </p:nvSpPr>
        <p:spPr>
          <a:xfrm>
            <a:off x="812725" y="40064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Part of their conquest involved bringing in foreign people or interacting with foreign people and they brought their own goods with them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9" name="Google Shape;149;p20"/>
          <p:cNvSpPr txBox="1"/>
          <p:nvPr/>
        </p:nvSpPr>
        <p:spPr>
          <a:xfrm>
            <a:off x="812725" y="6292450"/>
            <a:ext cx="6365400" cy="178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There is a clear leader who sits on a throne in one of the images indicating a centralized government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Women are seen with their children as part of the exchange between the Aztecs and other groups, indicating they have a key position in society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Aztecs Codex Creation</a:t>
            </a:r>
            <a:endParaRPr sz="2400">
              <a:solidFill>
                <a:schemeClr val="dk1"/>
              </a:solidFill>
              <a:latin typeface="Halant"/>
              <a:ea typeface="Halant"/>
              <a:cs typeface="Halant"/>
              <a:sym typeface="Halant"/>
            </a:endParaRPr>
          </a:p>
        </p:txBody>
      </p:sp>
      <p:pic>
        <p:nvPicPr>
          <p:cNvPr id="155" name="Google Shape;15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21"/>
          <p:cNvSpPr txBox="1"/>
          <p:nvPr/>
        </p:nvSpPr>
        <p:spPr>
          <a:xfrm>
            <a:off x="594300" y="655288"/>
            <a:ext cx="6583800" cy="801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You will choose one of the topics below to conduct further research on. Answer the questions below based on your research. Then, you will create a codex page that illustrates the key details about that topic. Remember, your codex page should tell a 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Choose from one of the topics below (Links included to help start your research):</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highlight>
                  <a:srgbClr val="38E0A4"/>
                </a:highlight>
                <a:latin typeface="Inter"/>
                <a:ea typeface="Inter"/>
                <a:cs typeface="Inter"/>
                <a:sym typeface="Inter"/>
                <a:hlinkClick r:id="rId5"/>
              </a:rPr>
              <a:t>Aztec Social Hierarchy</a:t>
            </a:r>
            <a:endParaRPr sz="1200">
              <a:solidFill>
                <a:schemeClr val="dk1"/>
              </a:solidFill>
              <a:highlight>
                <a:srgbClr val="38E0A4"/>
              </a:highlight>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6"/>
              </a:rPr>
              <a:t>Aztec Tribute System</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Aztec Innovations</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Calendar</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Chinampas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9"/>
              </a:rPr>
              <a:t>Aztec Culture &amp; Religion</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Aztec Sacrifices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historical context for your researched topic. (How did this develop in MesoAmerica- how may it be based on past civilizations, etc.?)</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Aztecs’ social hierarchy was comprised of  eight different classes. At the top were the rulers, nobility, warriors, and </a:t>
            </a:r>
            <a:r>
              <a:rPr b="1" lang="en" sz="1200">
                <a:solidFill>
                  <a:srgbClr val="E95C3D"/>
                </a:solidFill>
                <a:latin typeface="Inter"/>
                <a:ea typeface="Inter"/>
                <a:cs typeface="Inter"/>
                <a:sym typeface="Inter"/>
              </a:rPr>
              <a:t>priests</a:t>
            </a:r>
            <a:r>
              <a:rPr b="1" lang="en" sz="1200">
                <a:solidFill>
                  <a:srgbClr val="E95C3D"/>
                </a:solidFill>
                <a:latin typeface="Inter"/>
                <a:ea typeface="Inter"/>
                <a:cs typeface="Inter"/>
                <a:sym typeface="Inter"/>
              </a:rPr>
              <a:t>. This reflects the importance of imperial conquest (the warriors were respected and valued because they helped expand the empire) and religious beliefs (the priests and priestesses were towards the top of the pyramid as well.)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the topic you researched contributed to the success of the Aztec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Their social hierarchy shows how they organized their people into different groups with different values and responsibilities. Thus, the people towards the top of the hierarchy had the most power, and were respected the most by the rest of society. This ensured that the society would run well as everyone had their place and knew </a:t>
            </a:r>
            <a:r>
              <a:rPr b="1" lang="en" sz="1200">
                <a:solidFill>
                  <a:srgbClr val="E95C3D"/>
                </a:solidFill>
                <a:latin typeface="Inter"/>
                <a:ea typeface="Inter"/>
                <a:cs typeface="Inter"/>
                <a:sym typeface="Inter"/>
              </a:rPr>
              <a:t>what</a:t>
            </a:r>
            <a:r>
              <a:rPr b="1" lang="en" sz="1200">
                <a:solidFill>
                  <a:srgbClr val="E95C3D"/>
                </a:solidFill>
                <a:latin typeface="Inter"/>
                <a:ea typeface="Inter"/>
                <a:cs typeface="Inter"/>
                <a:sym typeface="Inter"/>
              </a:rPr>
              <a:t> was expected of them.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